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file:///G:\UPacifico\Tendencias%20Edu%20GPublico.xlsx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PE"/>
  <c:clrMapOvr bg1="lt1" tx1="dk1" bg2="lt2" tx2="dk2" accent1="accent1" accent2="accent2" accent3="accent3" accent4="accent4" accent5="accent5" accent6="accent6" hlink="hlink" folHlink="folHlink"/>
  <c:chart>
    <c:plotArea>
      <c:layout>
        <c:manualLayout>
          <c:layoutTarget val="inner"/>
          <c:xMode val="edge"/>
          <c:yMode val="edge"/>
          <c:x val="6.0703037826715718E-2"/>
          <c:y val="3.5602609811031104E-2"/>
          <c:w val="0.92396050197321089"/>
          <c:h val="0.88406389189080004"/>
        </c:manualLayout>
      </c:layout>
      <c:lineChart>
        <c:grouping val="standard"/>
        <c:ser>
          <c:idx val="0"/>
          <c:order val="0"/>
          <c:spPr>
            <a:ln w="38100"/>
          </c:spPr>
          <c:marker>
            <c:symbol val="none"/>
          </c:marker>
          <c:cat>
            <c:strRef>
              <c:f>Hoja3!$D$2:$D$43</c:f>
              <c:strCache>
                <c:ptCount val="42"/>
                <c:pt idx="0">
                  <c:v>70</c:v>
                </c:pt>
                <c:pt idx="1">
                  <c:v>71</c:v>
                </c:pt>
                <c:pt idx="2">
                  <c:v>72</c:v>
                </c:pt>
                <c:pt idx="3">
                  <c:v>73</c:v>
                </c:pt>
                <c:pt idx="4">
                  <c:v>74</c:v>
                </c:pt>
                <c:pt idx="5">
                  <c:v>75</c:v>
                </c:pt>
                <c:pt idx="6">
                  <c:v>76</c:v>
                </c:pt>
                <c:pt idx="7">
                  <c:v>77</c:v>
                </c:pt>
                <c:pt idx="8">
                  <c:v>78</c:v>
                </c:pt>
                <c:pt idx="9">
                  <c:v>79</c:v>
                </c:pt>
                <c:pt idx="10">
                  <c:v>80</c:v>
                </c:pt>
                <c:pt idx="11">
                  <c:v>81</c:v>
                </c:pt>
                <c:pt idx="12">
                  <c:v>82</c:v>
                </c:pt>
                <c:pt idx="13">
                  <c:v>83</c:v>
                </c:pt>
                <c:pt idx="14">
                  <c:v>84</c:v>
                </c:pt>
                <c:pt idx="15">
                  <c:v>85</c:v>
                </c:pt>
                <c:pt idx="16">
                  <c:v>86</c:v>
                </c:pt>
                <c:pt idx="17">
                  <c:v>87</c:v>
                </c:pt>
                <c:pt idx="18">
                  <c:v>88</c:v>
                </c:pt>
                <c:pt idx="19">
                  <c:v>89</c:v>
                </c:pt>
                <c:pt idx="20">
                  <c:v>90</c:v>
                </c:pt>
                <c:pt idx="21">
                  <c:v>91</c:v>
                </c:pt>
                <c:pt idx="22">
                  <c:v>92</c:v>
                </c:pt>
                <c:pt idx="23">
                  <c:v>93</c:v>
                </c:pt>
                <c:pt idx="24">
                  <c:v>94</c:v>
                </c:pt>
                <c:pt idx="25">
                  <c:v>95</c:v>
                </c:pt>
                <c:pt idx="26">
                  <c:v>96</c:v>
                </c:pt>
                <c:pt idx="27">
                  <c:v>97</c:v>
                </c:pt>
                <c:pt idx="28">
                  <c:v>98</c:v>
                </c:pt>
                <c:pt idx="29">
                  <c:v>99</c:v>
                </c:pt>
                <c:pt idx="30">
                  <c:v>20</c:v>
                </c:pt>
                <c:pt idx="31">
                  <c:v>01</c:v>
                </c:pt>
                <c:pt idx="32">
                  <c:v>02</c:v>
                </c:pt>
                <c:pt idx="33">
                  <c:v>03</c:v>
                </c:pt>
                <c:pt idx="34">
                  <c:v>04</c:v>
                </c:pt>
                <c:pt idx="35">
                  <c:v>05</c:v>
                </c:pt>
                <c:pt idx="36">
                  <c:v>06</c:v>
                </c:pt>
                <c:pt idx="37">
                  <c:v>07</c:v>
                </c:pt>
                <c:pt idx="38">
                  <c:v>08</c:v>
                </c:pt>
                <c:pt idx="39">
                  <c:v>09</c:v>
                </c:pt>
                <c:pt idx="40">
                  <c:v>10</c:v>
                </c:pt>
                <c:pt idx="41">
                  <c:v>11</c:v>
                </c:pt>
              </c:strCache>
            </c:strRef>
          </c:cat>
          <c:val>
            <c:numRef>
              <c:f>Hoja3!$E$2:$E$43</c:f>
              <c:numCache>
                <c:formatCode>0.000</c:formatCode>
                <c:ptCount val="42"/>
                <c:pt idx="0">
                  <c:v>1</c:v>
                </c:pt>
                <c:pt idx="1">
                  <c:v>1.0246296934205876</c:v>
                </c:pt>
                <c:pt idx="2">
                  <c:v>1.0497760936961738</c:v>
                </c:pt>
                <c:pt idx="3">
                  <c:v>1.0756114364450571</c:v>
                </c:pt>
                <c:pt idx="4">
                  <c:v>1.1021357216672523</c:v>
                </c:pt>
                <c:pt idx="5">
                  <c:v>1.1291767137444018</c:v>
                </c:pt>
                <c:pt idx="6">
                  <c:v>1.1526007578367221</c:v>
                </c:pt>
                <c:pt idx="7">
                  <c:v>1.1763692731656898</c:v>
                </c:pt>
                <c:pt idx="8">
                  <c:v>1.2006544953496268</c:v>
                </c:pt>
                <c:pt idx="9">
                  <c:v>1.2256286600068858</c:v>
                </c:pt>
                <c:pt idx="10">
                  <c:v>1.2509472959007919</c:v>
                </c:pt>
                <c:pt idx="11">
                  <c:v>1.2698932139166268</c:v>
                </c:pt>
                <c:pt idx="12">
                  <c:v>1.2891836031691268</c:v>
                </c:pt>
                <c:pt idx="13">
                  <c:v>1.3088184636582942</c:v>
                </c:pt>
                <c:pt idx="14">
                  <c:v>1.3287977953840768</c:v>
                </c:pt>
                <c:pt idx="15">
                  <c:v>1.3489493627282121</c:v>
                </c:pt>
                <c:pt idx="16">
                  <c:v>1.3658284533241347</c:v>
                </c:pt>
                <c:pt idx="17">
                  <c:v>1.3830520151567443</c:v>
                </c:pt>
                <c:pt idx="18">
                  <c:v>1.4004478126076458</c:v>
                </c:pt>
                <c:pt idx="19">
                  <c:v>1.4180158456768861</c:v>
                </c:pt>
                <c:pt idx="20">
                  <c:v>1.4359283499827669</c:v>
                </c:pt>
                <c:pt idx="21">
                  <c:v>1.4466069583189798</c:v>
                </c:pt>
                <c:pt idx="22">
                  <c:v>1.4574578022735101</c:v>
                </c:pt>
                <c:pt idx="23">
                  <c:v>1.4684808818463742</c:v>
                </c:pt>
                <c:pt idx="24">
                  <c:v>1.479503961419222</c:v>
                </c:pt>
                <c:pt idx="25">
                  <c:v>1.490527040992077</c:v>
                </c:pt>
                <c:pt idx="26">
                  <c:v>1.4977609369617721</c:v>
                </c:pt>
                <c:pt idx="27">
                  <c:v>1.5049948329314498</c:v>
                </c:pt>
                <c:pt idx="28">
                  <c:v>1.512400964519464</c:v>
                </c:pt>
                <c:pt idx="29">
                  <c:v>1.5196348604891388</c:v>
                </c:pt>
                <c:pt idx="30">
                  <c:v>1.5270409920771528</c:v>
                </c:pt>
                <c:pt idx="31">
                  <c:v>1.527902170168792</c:v>
                </c:pt>
                <c:pt idx="32">
                  <c:v>1.5289355838787542</c:v>
                </c:pt>
                <c:pt idx="33">
                  <c:v>1.529796761970375</c:v>
                </c:pt>
                <c:pt idx="34">
                  <c:v>1.5308301756803311</c:v>
                </c:pt>
                <c:pt idx="35">
                  <c:v>1.548914915604547</c:v>
                </c:pt>
                <c:pt idx="36">
                  <c:v>1.5292800551153978</c:v>
                </c:pt>
                <c:pt idx="37">
                  <c:v>1.5268687564588359</c:v>
                </c:pt>
                <c:pt idx="38">
                  <c:v>1.4727867723045118</c:v>
                </c:pt>
                <c:pt idx="39">
                  <c:v>1.5220461591457213</c:v>
                </c:pt>
                <c:pt idx="40">
                  <c:v>1.5196348604891388</c:v>
                </c:pt>
                <c:pt idx="41">
                  <c:v>1.515328970031002</c:v>
                </c:pt>
              </c:numCache>
            </c:numRef>
          </c:val>
        </c:ser>
        <c:ser>
          <c:idx val="1"/>
          <c:order val="1"/>
          <c:spPr>
            <a:ln w="38100"/>
          </c:spPr>
          <c:marker>
            <c:symbol val="none"/>
          </c:marker>
          <c:cat>
            <c:strRef>
              <c:f>Hoja3!$D$2:$D$43</c:f>
              <c:strCache>
                <c:ptCount val="42"/>
                <c:pt idx="0">
                  <c:v>70</c:v>
                </c:pt>
                <c:pt idx="1">
                  <c:v>71</c:v>
                </c:pt>
                <c:pt idx="2">
                  <c:v>72</c:v>
                </c:pt>
                <c:pt idx="3">
                  <c:v>73</c:v>
                </c:pt>
                <c:pt idx="4">
                  <c:v>74</c:v>
                </c:pt>
                <c:pt idx="5">
                  <c:v>75</c:v>
                </c:pt>
                <c:pt idx="6">
                  <c:v>76</c:v>
                </c:pt>
                <c:pt idx="7">
                  <c:v>77</c:v>
                </c:pt>
                <c:pt idx="8">
                  <c:v>78</c:v>
                </c:pt>
                <c:pt idx="9">
                  <c:v>79</c:v>
                </c:pt>
                <c:pt idx="10">
                  <c:v>80</c:v>
                </c:pt>
                <c:pt idx="11">
                  <c:v>81</c:v>
                </c:pt>
                <c:pt idx="12">
                  <c:v>82</c:v>
                </c:pt>
                <c:pt idx="13">
                  <c:v>83</c:v>
                </c:pt>
                <c:pt idx="14">
                  <c:v>84</c:v>
                </c:pt>
                <c:pt idx="15">
                  <c:v>85</c:v>
                </c:pt>
                <c:pt idx="16">
                  <c:v>86</c:v>
                </c:pt>
                <c:pt idx="17">
                  <c:v>87</c:v>
                </c:pt>
                <c:pt idx="18">
                  <c:v>88</c:v>
                </c:pt>
                <c:pt idx="19">
                  <c:v>89</c:v>
                </c:pt>
                <c:pt idx="20">
                  <c:v>90</c:v>
                </c:pt>
                <c:pt idx="21">
                  <c:v>91</c:v>
                </c:pt>
                <c:pt idx="22">
                  <c:v>92</c:v>
                </c:pt>
                <c:pt idx="23">
                  <c:v>93</c:v>
                </c:pt>
                <c:pt idx="24">
                  <c:v>94</c:v>
                </c:pt>
                <c:pt idx="25">
                  <c:v>95</c:v>
                </c:pt>
                <c:pt idx="26">
                  <c:v>96</c:v>
                </c:pt>
                <c:pt idx="27">
                  <c:v>97</c:v>
                </c:pt>
                <c:pt idx="28">
                  <c:v>98</c:v>
                </c:pt>
                <c:pt idx="29">
                  <c:v>99</c:v>
                </c:pt>
                <c:pt idx="30">
                  <c:v>20</c:v>
                </c:pt>
                <c:pt idx="31">
                  <c:v>01</c:v>
                </c:pt>
                <c:pt idx="32">
                  <c:v>02</c:v>
                </c:pt>
                <c:pt idx="33">
                  <c:v>03</c:v>
                </c:pt>
                <c:pt idx="34">
                  <c:v>04</c:v>
                </c:pt>
                <c:pt idx="35">
                  <c:v>05</c:v>
                </c:pt>
                <c:pt idx="36">
                  <c:v>06</c:v>
                </c:pt>
                <c:pt idx="37">
                  <c:v>07</c:v>
                </c:pt>
                <c:pt idx="38">
                  <c:v>08</c:v>
                </c:pt>
                <c:pt idx="39">
                  <c:v>09</c:v>
                </c:pt>
                <c:pt idx="40">
                  <c:v>10</c:v>
                </c:pt>
                <c:pt idx="41">
                  <c:v>11</c:v>
                </c:pt>
              </c:strCache>
            </c:strRef>
          </c:cat>
          <c:val>
            <c:numRef>
              <c:f>Hoja3!$F$2:$F$43</c:f>
              <c:numCache>
                <c:formatCode>0.000</c:formatCode>
                <c:ptCount val="42"/>
                <c:pt idx="0">
                  <c:v>1</c:v>
                </c:pt>
                <c:pt idx="1">
                  <c:v>1.0793805046878722</c:v>
                </c:pt>
                <c:pt idx="2">
                  <c:v>1.1657153188521838</c:v>
                </c:pt>
                <c:pt idx="3">
                  <c:v>1.3154525143993601</c:v>
                </c:pt>
                <c:pt idx="4">
                  <c:v>1.3172701913887961</c:v>
                </c:pt>
                <c:pt idx="5">
                  <c:v>1.3733566650308651</c:v>
                </c:pt>
                <c:pt idx="6">
                  <c:v>1.3700764522044488</c:v>
                </c:pt>
                <c:pt idx="7">
                  <c:v>1.245182994550198</c:v>
                </c:pt>
                <c:pt idx="8">
                  <c:v>1.0732075057468382</c:v>
                </c:pt>
                <c:pt idx="9">
                  <c:v>1.0800003874267121</c:v>
                </c:pt>
                <c:pt idx="10">
                  <c:v>1.3797685771108299</c:v>
                </c:pt>
                <c:pt idx="11">
                  <c:v>1.5161363225456519</c:v>
                </c:pt>
                <c:pt idx="12">
                  <c:v>1.3219096262623578</c:v>
                </c:pt>
                <c:pt idx="13">
                  <c:v>1.1916858227651941</c:v>
                </c:pt>
                <c:pt idx="14">
                  <c:v>1.2238874396260142</c:v>
                </c:pt>
                <c:pt idx="15">
                  <c:v>1.193855412351164</c:v>
                </c:pt>
                <c:pt idx="16">
                  <c:v>1.6698769274478911</c:v>
                </c:pt>
                <c:pt idx="17">
                  <c:v>1.202120515535811</c:v>
                </c:pt>
                <c:pt idx="18">
                  <c:v>1.0387588139576931</c:v>
                </c:pt>
                <c:pt idx="19">
                  <c:v>0.81543960017563299</c:v>
                </c:pt>
                <c:pt idx="20">
                  <c:v>0.63538949298758418</c:v>
                </c:pt>
                <c:pt idx="21">
                  <c:v>0.76902588010435013</c:v>
                </c:pt>
                <c:pt idx="22">
                  <c:v>0.98848696954825177</c:v>
                </c:pt>
                <c:pt idx="23">
                  <c:v>1.1476967481984548</c:v>
                </c:pt>
                <c:pt idx="24">
                  <c:v>1.1395414159154809</c:v>
                </c:pt>
                <c:pt idx="25">
                  <c:v>1.7981539117183825</c:v>
                </c:pt>
                <c:pt idx="26">
                  <c:v>1.7424451791202975</c:v>
                </c:pt>
                <c:pt idx="27">
                  <c:v>1.8710902187669498</c:v>
                </c:pt>
                <c:pt idx="28">
                  <c:v>1.8827485342356183</c:v>
                </c:pt>
                <c:pt idx="29">
                  <c:v>2.0621497016814412</c:v>
                </c:pt>
                <c:pt idx="30">
                  <c:v>2.0872807810522707</c:v>
                </c:pt>
                <c:pt idx="31">
                  <c:v>2.1005631217888738</c:v>
                </c:pt>
                <c:pt idx="32">
                  <c:v>2.3490210249798187</c:v>
                </c:pt>
                <c:pt idx="33">
                  <c:v>3.1510400112235537</c:v>
                </c:pt>
                <c:pt idx="34">
                  <c:v>3.4756760451098367</c:v>
                </c:pt>
                <c:pt idx="35">
                  <c:v>3.522945551848998</c:v>
                </c:pt>
                <c:pt idx="36">
                  <c:v>3.9085240902915612</c:v>
                </c:pt>
                <c:pt idx="37">
                  <c:v>4.3925482130173146</c:v>
                </c:pt>
                <c:pt idx="38">
                  <c:v>4.9804871191531523</c:v>
                </c:pt>
                <c:pt idx="39">
                  <c:v>5.2914501552222983</c:v>
                </c:pt>
                <c:pt idx="40">
                  <c:v>5.4715430693276934</c:v>
                </c:pt>
                <c:pt idx="41">
                  <c:v>5.7258608287258967</c:v>
                </c:pt>
              </c:numCache>
            </c:numRef>
          </c:val>
        </c:ser>
        <c:ser>
          <c:idx val="2"/>
          <c:order val="2"/>
          <c:spPr>
            <a:ln w="38100"/>
          </c:spPr>
          <c:marker>
            <c:symbol val="none"/>
          </c:marker>
          <c:cat>
            <c:strRef>
              <c:f>Hoja3!$D$2:$D$43</c:f>
              <c:strCache>
                <c:ptCount val="42"/>
                <c:pt idx="0">
                  <c:v>70</c:v>
                </c:pt>
                <c:pt idx="1">
                  <c:v>71</c:v>
                </c:pt>
                <c:pt idx="2">
                  <c:v>72</c:v>
                </c:pt>
                <c:pt idx="3">
                  <c:v>73</c:v>
                </c:pt>
                <c:pt idx="4">
                  <c:v>74</c:v>
                </c:pt>
                <c:pt idx="5">
                  <c:v>75</c:v>
                </c:pt>
                <c:pt idx="6">
                  <c:v>76</c:v>
                </c:pt>
                <c:pt idx="7">
                  <c:v>77</c:v>
                </c:pt>
                <c:pt idx="8">
                  <c:v>78</c:v>
                </c:pt>
                <c:pt idx="9">
                  <c:v>79</c:v>
                </c:pt>
                <c:pt idx="10">
                  <c:v>80</c:v>
                </c:pt>
                <c:pt idx="11">
                  <c:v>81</c:v>
                </c:pt>
                <c:pt idx="12">
                  <c:v>82</c:v>
                </c:pt>
                <c:pt idx="13">
                  <c:v>83</c:v>
                </c:pt>
                <c:pt idx="14">
                  <c:v>84</c:v>
                </c:pt>
                <c:pt idx="15">
                  <c:v>85</c:v>
                </c:pt>
                <c:pt idx="16">
                  <c:v>86</c:v>
                </c:pt>
                <c:pt idx="17">
                  <c:v>87</c:v>
                </c:pt>
                <c:pt idx="18">
                  <c:v>88</c:v>
                </c:pt>
                <c:pt idx="19">
                  <c:v>89</c:v>
                </c:pt>
                <c:pt idx="20">
                  <c:v>90</c:v>
                </c:pt>
                <c:pt idx="21">
                  <c:v>91</c:v>
                </c:pt>
                <c:pt idx="22">
                  <c:v>92</c:v>
                </c:pt>
                <c:pt idx="23">
                  <c:v>93</c:v>
                </c:pt>
                <c:pt idx="24">
                  <c:v>94</c:v>
                </c:pt>
                <c:pt idx="25">
                  <c:v>95</c:v>
                </c:pt>
                <c:pt idx="26">
                  <c:v>96</c:v>
                </c:pt>
                <c:pt idx="27">
                  <c:v>97</c:v>
                </c:pt>
                <c:pt idx="28">
                  <c:v>98</c:v>
                </c:pt>
                <c:pt idx="29">
                  <c:v>99</c:v>
                </c:pt>
                <c:pt idx="30">
                  <c:v>20</c:v>
                </c:pt>
                <c:pt idx="31">
                  <c:v>01</c:v>
                </c:pt>
                <c:pt idx="32">
                  <c:v>02</c:v>
                </c:pt>
                <c:pt idx="33">
                  <c:v>03</c:v>
                </c:pt>
                <c:pt idx="34">
                  <c:v>04</c:v>
                </c:pt>
                <c:pt idx="35">
                  <c:v>05</c:v>
                </c:pt>
                <c:pt idx="36">
                  <c:v>06</c:v>
                </c:pt>
                <c:pt idx="37">
                  <c:v>07</c:v>
                </c:pt>
                <c:pt idx="38">
                  <c:v>08</c:v>
                </c:pt>
                <c:pt idx="39">
                  <c:v>09</c:v>
                </c:pt>
                <c:pt idx="40">
                  <c:v>10</c:v>
                </c:pt>
                <c:pt idx="41">
                  <c:v>11</c:v>
                </c:pt>
              </c:strCache>
            </c:strRef>
          </c:cat>
          <c:val>
            <c:numRef>
              <c:f>Hoja3!$G$2:$G$43</c:f>
              <c:numCache>
                <c:formatCode>0.000</c:formatCode>
                <c:ptCount val="42"/>
                <c:pt idx="0">
                  <c:v>1</c:v>
                </c:pt>
                <c:pt idx="1">
                  <c:v>1.0491009681881061</c:v>
                </c:pt>
                <c:pt idx="2">
                  <c:v>1.1040802213001473</c:v>
                </c:pt>
                <c:pt idx="3">
                  <c:v>1.1773858921161831</c:v>
                </c:pt>
                <c:pt idx="4">
                  <c:v>1.23478561549101</c:v>
                </c:pt>
                <c:pt idx="5">
                  <c:v>1.312240663900416</c:v>
                </c:pt>
                <c:pt idx="6">
                  <c:v>1.3914246196403768</c:v>
                </c:pt>
                <c:pt idx="7">
                  <c:v>1.4491701244813362</c:v>
                </c:pt>
                <c:pt idx="8">
                  <c:v>1.5145228215767774</c:v>
                </c:pt>
                <c:pt idx="9">
                  <c:v>1.5152143845089898</c:v>
                </c:pt>
                <c:pt idx="10">
                  <c:v>1.5190179806362503</c:v>
                </c:pt>
                <c:pt idx="11">
                  <c:v>1.650760719225449</c:v>
                </c:pt>
                <c:pt idx="12">
                  <c:v>1.7662517289073383</c:v>
                </c:pt>
                <c:pt idx="13">
                  <c:v>1.7793914246196401</c:v>
                </c:pt>
                <c:pt idx="14">
                  <c:v>1.8492392807745408</c:v>
                </c:pt>
                <c:pt idx="15">
                  <c:v>1.892116182572614</c:v>
                </c:pt>
                <c:pt idx="16">
                  <c:v>1.9598893499308438</c:v>
                </c:pt>
                <c:pt idx="17">
                  <c:v>2.0141770401106602</c:v>
                </c:pt>
                <c:pt idx="18">
                  <c:v>2.0684647302904602</c:v>
                </c:pt>
                <c:pt idx="19">
                  <c:v>2.1348547717842332</c:v>
                </c:pt>
                <c:pt idx="20">
                  <c:v>2.2005532503457852</c:v>
                </c:pt>
                <c:pt idx="21">
                  <c:v>2.1849930843706802</c:v>
                </c:pt>
                <c:pt idx="22">
                  <c:v>2.1822268326417702</c:v>
                </c:pt>
                <c:pt idx="23">
                  <c:v>2.2133471645919802</c:v>
                </c:pt>
                <c:pt idx="24">
                  <c:v>2.3108575380359597</c:v>
                </c:pt>
                <c:pt idx="25">
                  <c:v>2.3599585062240567</c:v>
                </c:pt>
                <c:pt idx="26">
                  <c:v>2.4114799446749577</c:v>
                </c:pt>
                <c:pt idx="27">
                  <c:v>2.4163208852005531</c:v>
                </c:pt>
                <c:pt idx="28">
                  <c:v>2.42876901798064</c:v>
                </c:pt>
                <c:pt idx="29">
                  <c:v>2.5076071922544951</c:v>
                </c:pt>
                <c:pt idx="30">
                  <c:v>2.5376901798063622</c:v>
                </c:pt>
                <c:pt idx="31">
                  <c:v>2.5684647302904602</c:v>
                </c:pt>
                <c:pt idx="32">
                  <c:v>2.5663900414937801</c:v>
                </c:pt>
                <c:pt idx="33">
                  <c:v>2.5314661134163177</c:v>
                </c:pt>
                <c:pt idx="34">
                  <c:v>2.5082987551867242</c:v>
                </c:pt>
                <c:pt idx="35">
                  <c:v>2.4827109266943288</c:v>
                </c:pt>
                <c:pt idx="36">
                  <c:v>2.4021438450899031</c:v>
                </c:pt>
                <c:pt idx="37">
                  <c:v>2.3993775933609962</c:v>
                </c:pt>
                <c:pt idx="38">
                  <c:v>2.4042185338865827</c:v>
                </c:pt>
                <c:pt idx="39">
                  <c:v>2.3430152143845087</c:v>
                </c:pt>
                <c:pt idx="40">
                  <c:v>2.3305670816044262</c:v>
                </c:pt>
                <c:pt idx="41">
                  <c:v>2.2997925311203402</c:v>
                </c:pt>
              </c:numCache>
            </c:numRef>
          </c:val>
        </c:ser>
        <c:dLbls/>
        <c:marker val="1"/>
        <c:axId val="66477056"/>
        <c:axId val="66396928"/>
      </c:lineChart>
      <c:catAx>
        <c:axId val="66477056"/>
        <c:scaling>
          <c:orientation val="minMax"/>
        </c:scaling>
        <c:delete val="1"/>
        <c:axPos val="b"/>
        <c:tickLblPos val="none"/>
        <c:crossAx val="66396928"/>
        <c:crosses val="autoZero"/>
        <c:auto val="1"/>
        <c:lblAlgn val="ctr"/>
        <c:lblOffset val="100"/>
      </c:catAx>
      <c:valAx>
        <c:axId val="66396928"/>
        <c:scaling>
          <c:orientation val="minMax"/>
        </c:scaling>
        <c:axPos val="l"/>
        <c:numFmt formatCode="0.000" sourceLinked="1"/>
        <c:tickLblPos val="nextTo"/>
        <c:txPr>
          <a:bodyPr/>
          <a:lstStyle/>
          <a:p>
            <a:pPr>
              <a:defRPr sz="1050"/>
            </a:pPr>
            <a:endParaRPr lang="es-PE"/>
          </a:p>
        </c:txPr>
        <c:crossAx val="66477056"/>
        <c:crosses val="autoZero"/>
        <c:crossBetween val="between"/>
      </c:valAx>
    </c:plotArea>
    <c:plotVisOnly val="1"/>
    <c:dispBlanksAs val="gap"/>
  </c:chart>
  <c:externalData r:id="rId2"/>
  <c:userShapes r:id="rId3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0.557</cdr:x>
      <cdr:y>0.13609</cdr:y>
    </cdr:from>
    <cdr:to>
      <cdr:x>0.9015</cdr:x>
      <cdr:y>0.3059</cdr:y>
    </cdr:to>
    <cdr:sp macro="" textlink="">
      <cdr:nvSpPr>
        <cdr:cNvPr id="2" name="1 CuadroTexto"/>
        <cdr:cNvSpPr txBox="1"/>
      </cdr:nvSpPr>
      <cdr:spPr>
        <a:xfrm xmlns:a="http://schemas.openxmlformats.org/drawingml/2006/main">
          <a:off x="1837681" y="308991"/>
          <a:ext cx="1136595" cy="38555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s-ES_tradnl" sz="1100" b="1" dirty="0" smtClean="0">
              <a:solidFill>
                <a:srgbClr val="002060"/>
              </a:solidFill>
            </a:rPr>
            <a:t>Presupuesto público</a:t>
          </a:r>
        </a:p>
        <a:p xmlns:a="http://schemas.openxmlformats.org/drawingml/2006/main">
          <a:r>
            <a:rPr lang="es-ES_tradnl" sz="1100" b="1" dirty="0">
              <a:solidFill>
                <a:srgbClr val="002060"/>
              </a:solidFill>
            </a:rPr>
            <a:t>d</a:t>
          </a:r>
          <a:r>
            <a:rPr lang="es-ES_tradnl" sz="1100" b="1" dirty="0" smtClean="0">
              <a:solidFill>
                <a:srgbClr val="002060"/>
              </a:solidFill>
            </a:rPr>
            <a:t>e educación</a:t>
          </a:r>
          <a:endParaRPr lang="es-PE" sz="1100" b="1" dirty="0">
            <a:solidFill>
              <a:srgbClr val="002060"/>
            </a:solidFill>
          </a:endParaRPr>
        </a:p>
      </cdr:txBody>
    </cdr:sp>
  </cdr:relSizeAnchor>
  <cdr:relSizeAnchor xmlns:cdr="http://schemas.openxmlformats.org/drawingml/2006/chartDrawing">
    <cdr:from>
      <cdr:x>0.49681</cdr:x>
      <cdr:y>0.50234</cdr:y>
    </cdr:from>
    <cdr:to>
      <cdr:x>0.65991</cdr:x>
      <cdr:y>0.61273</cdr:y>
    </cdr:to>
    <cdr:sp macro="" textlink="">
      <cdr:nvSpPr>
        <cdr:cNvPr id="4" name="3 CuadroTexto"/>
        <cdr:cNvSpPr txBox="1"/>
      </cdr:nvSpPr>
      <cdr:spPr>
        <a:xfrm xmlns:a="http://schemas.openxmlformats.org/drawingml/2006/main">
          <a:off x="1639110" y="1140584"/>
          <a:ext cx="538080" cy="25063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s-ES_tradnl" sz="1100" b="1" dirty="0" smtClean="0">
              <a:solidFill>
                <a:srgbClr val="002060"/>
              </a:solidFill>
            </a:rPr>
            <a:t>Matrícula</a:t>
          </a:r>
          <a:endParaRPr lang="es-PE" sz="1100" b="1" dirty="0">
            <a:solidFill>
              <a:srgbClr val="002060"/>
            </a:solidFill>
          </a:endParaRPr>
        </a:p>
      </cdr:txBody>
    </cdr:sp>
  </cdr:relSizeAnchor>
  <cdr:relSizeAnchor xmlns:cdr="http://schemas.openxmlformats.org/drawingml/2006/chartDrawing">
    <cdr:from>
      <cdr:x>0.49681</cdr:x>
      <cdr:y>0.71698</cdr:y>
    </cdr:from>
    <cdr:to>
      <cdr:x>0.97391</cdr:x>
      <cdr:y>0.89482</cdr:y>
    </cdr:to>
    <cdr:sp macro="" textlink="">
      <cdr:nvSpPr>
        <cdr:cNvPr id="5" name="4 CuadroTexto"/>
        <cdr:cNvSpPr txBox="1"/>
      </cdr:nvSpPr>
      <cdr:spPr>
        <a:xfrm xmlns:a="http://schemas.openxmlformats.org/drawingml/2006/main">
          <a:off x="1639109" y="1627916"/>
          <a:ext cx="1574059" cy="40378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s-ES_tradnl" sz="1100" b="1" dirty="0" smtClean="0">
              <a:solidFill>
                <a:srgbClr val="002060"/>
              </a:solidFill>
            </a:rPr>
            <a:t>Población demográfica</a:t>
          </a:r>
        </a:p>
        <a:p xmlns:a="http://schemas.openxmlformats.org/drawingml/2006/main">
          <a:r>
            <a:rPr lang="es-ES_tradnl" sz="1100" b="1" dirty="0" smtClean="0">
              <a:solidFill>
                <a:srgbClr val="002060"/>
              </a:solidFill>
            </a:rPr>
            <a:t>0-15 años</a:t>
          </a:r>
          <a:endParaRPr lang="es-PE" sz="1100" b="1" dirty="0">
            <a:solidFill>
              <a:srgbClr val="002060"/>
            </a:solidFill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50D65-C64D-44FB-9152-4CC2DE0C9198}" type="datetime1">
              <a:rPr lang="en-US" smtClean="0"/>
              <a:pPr/>
              <a:t>3/3/2014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 dir="u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35EB0-D091-417E-ACD5-D65E1C7D8524}" type="datetime1">
              <a:rPr lang="en-US" smtClean="0"/>
              <a:pPr/>
              <a:t>3/3/2014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 dir="u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A09F9-C7D6-4C52-A7E8-5101239A0BA2}" type="datetime1">
              <a:rPr lang="en-US" smtClean="0"/>
              <a:pPr/>
              <a:t>3/3/2014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 dir="u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E64A4-35FB-42B6-9183-2C0CE0E36649}" type="datetime1">
              <a:rPr lang="en-US" smtClean="0"/>
              <a:pPr/>
              <a:t>3/3/2014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 dir="u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83B9-6ECA-47FA-93CF-B124A0FAC208}" type="datetime1">
              <a:rPr lang="en-US" smtClean="0"/>
              <a:pPr/>
              <a:t>3/3/2014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 dir="u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FF66B-9476-4BB3-85E9-E01854F07F90}" type="datetime1">
              <a:rPr lang="en-US" smtClean="0"/>
              <a:pPr/>
              <a:t>3/3/2014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 dir="u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23FBD-8F7D-4F85-8085-67BFDB05CB71}" type="datetime1">
              <a:rPr lang="en-US" smtClean="0"/>
              <a:pPr/>
              <a:t>3/3/2014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‹Nº›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 dir="u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D789A-1220-4441-8676-44A034051BFD}" type="datetime1">
              <a:rPr lang="en-US" smtClean="0"/>
              <a:pPr/>
              <a:t>3/3/2014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 dir="u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8A266-E364-4B5E-98DD-432668182E1E}" type="datetime1">
              <a:rPr lang="en-US" smtClean="0"/>
              <a:pPr/>
              <a:t>3/3/2014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 dir="u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s-ES_tradnl" smtClean="0"/>
              <a:t>Clic para editar título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F2040-9975-4642-A906-1DF87F8BE202}" type="datetime1">
              <a:rPr lang="en-US" smtClean="0"/>
              <a:pPr/>
              <a:t>3/3/2014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‹Nº›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 dir="u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 smtClean="0"/>
              <a:t>Arrastre la imagen al marcador de posición o haga clic en el icono para agregar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52B4A-BA08-4841-AB08-A0D822ABC34D}" type="datetime1">
              <a:rPr lang="en-US" smtClean="0"/>
              <a:pPr/>
              <a:t>3/3/2014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 dir="u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s-ES_tradnl" smtClean="0"/>
              <a:t>Clic para editar título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75D48070-6A81-47D0-9810-1540B9FEFF61}" type="datetime1">
              <a:rPr lang="en-US" smtClean="0"/>
              <a:pPr/>
              <a:t>3/3/2014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FEBEB0A-9E3D-4B14-9782-E2AE3DA60D96}" type="slidenum">
              <a:rPr lang="en-US" smtClean="0"/>
              <a:pPr/>
              <a:t>‹Nº›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xmlns="" Requires="p14">
      <p:transition spd="slow" p14:dur="1200">
        <p14:prism dir="u"/>
      </p:transition>
    </mc:Choice>
    <mc:Fallback>
      <p:transition spd="slow">
        <p:fade/>
      </p:transition>
    </mc:Fallback>
  </mc:AlternateConten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sz="3600" dirty="0" smtClean="0"/>
              <a:t>Descentralización y gestión de la educación</a:t>
            </a:r>
            <a:endParaRPr lang="es-ES" sz="36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Hugo Díaz Díaz</a:t>
            </a:r>
            <a:endParaRPr lang="es-ES" dirty="0"/>
          </a:p>
        </p:txBody>
      </p:sp>
      <p:sp>
        <p:nvSpPr>
          <p:cNvPr id="4" name="CuadroTexto 3"/>
          <p:cNvSpPr txBox="1"/>
          <p:nvPr/>
        </p:nvSpPr>
        <p:spPr>
          <a:xfrm>
            <a:off x="802609" y="220350"/>
            <a:ext cx="2776658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400" b="1" dirty="0" smtClean="0">
                <a:solidFill>
                  <a:schemeClr val="bg1"/>
                </a:solidFill>
              </a:rPr>
              <a:t>Foro Educación y Competitividad</a:t>
            </a:r>
          </a:p>
          <a:p>
            <a:r>
              <a:rPr lang="es-ES" sz="1400" b="1" dirty="0" smtClean="0">
                <a:solidFill>
                  <a:schemeClr val="bg1"/>
                </a:solidFill>
              </a:rPr>
              <a:t>COMEX</a:t>
            </a:r>
            <a:endParaRPr lang="es-ES" sz="1400" b="1" dirty="0" smtClean="0">
              <a:solidFill>
                <a:schemeClr val="bg1"/>
              </a:solidFill>
            </a:endParaRPr>
          </a:p>
          <a:p>
            <a:r>
              <a:rPr lang="es-ES" sz="1400" b="1" dirty="0" smtClean="0">
                <a:solidFill>
                  <a:schemeClr val="bg1"/>
                </a:solidFill>
              </a:rPr>
              <a:t>6</a:t>
            </a:r>
            <a:r>
              <a:rPr lang="es-ES" sz="1400" b="1" dirty="0" smtClean="0">
                <a:solidFill>
                  <a:schemeClr val="bg1"/>
                </a:solidFill>
              </a:rPr>
              <a:t> </a:t>
            </a:r>
            <a:r>
              <a:rPr lang="es-ES" sz="1400" b="1" dirty="0" smtClean="0">
                <a:solidFill>
                  <a:schemeClr val="bg1"/>
                </a:solidFill>
              </a:rPr>
              <a:t>de marzo, 2013</a:t>
            </a:r>
            <a:endParaRPr lang="es-E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674410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vertical 3"/>
          <p:cNvSpPr>
            <a:spLocks noGrp="1"/>
          </p:cNvSpPr>
          <p:nvPr>
            <p:ph type="title" orient="vert"/>
          </p:nvPr>
        </p:nvSpPr>
        <p:spPr>
          <a:xfrm rot="10800000">
            <a:off x="495960" y="349264"/>
            <a:ext cx="877108" cy="5410199"/>
          </a:xfrm>
        </p:spPr>
        <p:txBody>
          <a:bodyPr>
            <a:normAutofit/>
          </a:bodyPr>
          <a:lstStyle/>
          <a:p>
            <a:r>
              <a:rPr lang="es-ES" sz="3200" dirty="0" smtClean="0"/>
              <a:t>Oportunidad para no perder</a:t>
            </a:r>
            <a:endParaRPr lang="es-ES" sz="3200" dirty="0"/>
          </a:p>
        </p:txBody>
      </p:sp>
      <p:sp>
        <p:nvSpPr>
          <p:cNvPr id="5" name="Marcador de texto vertical 4"/>
          <p:cNvSpPr>
            <a:spLocks noGrp="1"/>
          </p:cNvSpPr>
          <p:nvPr>
            <p:ph type="body" orient="vert" idx="1"/>
          </p:nvPr>
        </p:nvSpPr>
        <p:spPr>
          <a:xfrm rot="16200000">
            <a:off x="1316133" y="1346640"/>
            <a:ext cx="3865787" cy="3859552"/>
          </a:xfrm>
        </p:spPr>
        <p:txBody>
          <a:bodyPr>
            <a:normAutofit/>
          </a:bodyPr>
          <a:lstStyle/>
          <a:p>
            <a:r>
              <a:rPr lang="es-ES" sz="2000" b="1" dirty="0" smtClean="0"/>
              <a:t>El </a:t>
            </a:r>
            <a:r>
              <a:rPr lang="es-ES" sz="2000" b="1" dirty="0"/>
              <a:t>“bono demográfico” que hace que </a:t>
            </a:r>
            <a:r>
              <a:rPr lang="es-ES" sz="2000" b="1" dirty="0" smtClean="0"/>
              <a:t>disminuya la presión por matrícula.</a:t>
            </a:r>
            <a:endParaRPr lang="es-ES" sz="2000" b="1" dirty="0"/>
          </a:p>
          <a:p>
            <a:r>
              <a:rPr lang="es-ES" sz="2000" b="1" dirty="0" smtClean="0"/>
              <a:t>Crece la </a:t>
            </a:r>
            <a:r>
              <a:rPr lang="es-ES" sz="2000" b="1" dirty="0"/>
              <a:t>presencia privada </a:t>
            </a:r>
            <a:r>
              <a:rPr lang="es-ES" sz="2000" b="1" dirty="0" smtClean="0"/>
              <a:t>en </a:t>
            </a:r>
            <a:r>
              <a:rPr lang="es-ES" sz="2000" b="1" dirty="0"/>
              <a:t>todos los niveles educativos: 1.1 millones más de alumnos desde el 2000; en cambio </a:t>
            </a:r>
            <a:r>
              <a:rPr lang="es-ES" sz="2000" b="1" dirty="0" smtClean="0"/>
              <a:t>la </a:t>
            </a:r>
            <a:r>
              <a:rPr lang="es-ES" sz="2000" b="1" dirty="0"/>
              <a:t>pública </a:t>
            </a:r>
            <a:r>
              <a:rPr lang="es-ES" sz="2000" b="1" dirty="0" smtClean="0"/>
              <a:t>disminuye </a:t>
            </a:r>
            <a:r>
              <a:rPr lang="es-ES" sz="2000" b="1" dirty="0"/>
              <a:t>en 1.4 millones.</a:t>
            </a:r>
          </a:p>
          <a:p>
            <a:r>
              <a:rPr lang="es-ES" sz="2000" b="1" dirty="0" smtClean="0"/>
              <a:t>El presupuesto pasa </a:t>
            </a:r>
            <a:r>
              <a:rPr lang="es-ES" sz="2000" b="1" dirty="0"/>
              <a:t>de </a:t>
            </a:r>
            <a:r>
              <a:rPr lang="es-ES" sz="2000" b="1" dirty="0" smtClean="0"/>
              <a:t>S/. 6500 </a:t>
            </a:r>
            <a:r>
              <a:rPr lang="es-ES" sz="2000" b="1" dirty="0"/>
              <a:t>millones en el 2000 a </a:t>
            </a:r>
            <a:r>
              <a:rPr lang="es-ES" sz="2000" b="1" dirty="0" smtClean="0"/>
              <a:t>S/. 18.2 </a:t>
            </a:r>
            <a:r>
              <a:rPr lang="es-ES" sz="2000" b="1" dirty="0"/>
              <a:t>mil </a:t>
            </a:r>
            <a:r>
              <a:rPr lang="es-ES" sz="2000" b="1" dirty="0" smtClean="0"/>
              <a:t>millones.</a:t>
            </a:r>
            <a:endParaRPr lang="es-ES" sz="2000" b="1" dirty="0"/>
          </a:p>
        </p:txBody>
      </p:sp>
      <p:graphicFrame>
        <p:nvGraphicFramePr>
          <p:cNvPr id="6" name="5 Gráfico"/>
          <p:cNvGraphicFramePr/>
          <p:nvPr>
            <p:extLst>
              <p:ext uri="{D42A27DB-BD31-4B8C-83A1-F6EECF244321}">
                <p14:modId xmlns:p14="http://schemas.microsoft.com/office/powerpoint/2010/main" xmlns="" val="2358256521"/>
              </p:ext>
            </p:extLst>
          </p:nvPr>
        </p:nvGraphicFramePr>
        <p:xfrm>
          <a:off x="5308107" y="866429"/>
          <a:ext cx="3700878" cy="31081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CuadroTexto 6"/>
          <p:cNvSpPr txBox="1"/>
          <p:nvPr/>
        </p:nvSpPr>
        <p:spPr>
          <a:xfrm>
            <a:off x="6806099" y="866429"/>
            <a:ext cx="10737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600" b="1" dirty="0" smtClean="0">
                <a:solidFill>
                  <a:srgbClr val="C00000"/>
                </a:solidFill>
              </a:rPr>
              <a:t>1970-2013</a:t>
            </a:r>
            <a:endParaRPr lang="es-ES" sz="1600" b="1" dirty="0">
              <a:solidFill>
                <a:srgbClr val="C00000"/>
              </a:solidFill>
            </a:endParaRPr>
          </a:p>
        </p:txBody>
      </p:sp>
      <p:graphicFrame>
        <p:nvGraphicFramePr>
          <p:cNvPr id="8" name="7 Tabla"/>
          <p:cNvGraphicFramePr>
            <a:graphicFrameLocks noGrp="1"/>
          </p:cNvGraphicFramePr>
          <p:nvPr/>
        </p:nvGraphicFramePr>
        <p:xfrm>
          <a:off x="5708074" y="4257964"/>
          <a:ext cx="3245494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9057"/>
                <a:gridCol w="1736437"/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s-ES_tradnl" sz="1400" dirty="0" smtClean="0"/>
                        <a:t>Incremento de matrícula 2000-2013</a:t>
                      </a:r>
                      <a:endParaRPr lang="es-PE" sz="1400" dirty="0"/>
                    </a:p>
                  </a:txBody>
                  <a:tcPr>
                    <a:lnL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PE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400" dirty="0" smtClean="0"/>
                        <a:t>Pública</a:t>
                      </a:r>
                      <a:endParaRPr lang="es-PE" sz="1400" dirty="0"/>
                    </a:p>
                  </a:txBody>
                  <a:tcPr>
                    <a:lnL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400" dirty="0" smtClean="0"/>
                        <a:t>-1.1  millones</a:t>
                      </a:r>
                      <a:endParaRPr lang="es-PE" sz="1400" dirty="0"/>
                    </a:p>
                  </a:txBody>
                  <a:tcPr>
                    <a:lnL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_tradnl" sz="1400" dirty="0" smtClean="0"/>
                        <a:t>Privada</a:t>
                      </a:r>
                      <a:endParaRPr lang="es-PE" sz="1400" dirty="0"/>
                    </a:p>
                  </a:txBody>
                  <a:tcPr>
                    <a:lnL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sz="1400" dirty="0" smtClean="0"/>
                        <a:t>1.4 millones</a:t>
                      </a:r>
                      <a:endParaRPr lang="es-PE" sz="1400" dirty="0"/>
                    </a:p>
                  </a:txBody>
                  <a:tcPr>
                    <a:lnL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5471097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vertical 3"/>
          <p:cNvSpPr>
            <a:spLocks noGrp="1"/>
          </p:cNvSpPr>
          <p:nvPr>
            <p:ph type="title" orient="vert"/>
          </p:nvPr>
        </p:nvSpPr>
        <p:spPr>
          <a:xfrm rot="10800000">
            <a:off x="415638" y="598951"/>
            <a:ext cx="1012846" cy="5410199"/>
          </a:xfrm>
        </p:spPr>
        <p:txBody>
          <a:bodyPr>
            <a:normAutofit fontScale="90000"/>
          </a:bodyPr>
          <a:lstStyle/>
          <a:p>
            <a:r>
              <a:rPr lang="es-ES" sz="3200" dirty="0" smtClean="0"/>
              <a:t>Crece la economía, no mejora la educación</a:t>
            </a:r>
            <a:endParaRPr lang="es-ES" sz="3200" dirty="0"/>
          </a:p>
        </p:txBody>
      </p:sp>
      <p:sp>
        <p:nvSpPr>
          <p:cNvPr id="5" name="Marcador de texto vertical 4"/>
          <p:cNvSpPr>
            <a:spLocks noGrp="1"/>
          </p:cNvSpPr>
          <p:nvPr>
            <p:ph type="body" orient="vert" idx="1"/>
          </p:nvPr>
        </p:nvSpPr>
        <p:spPr>
          <a:xfrm rot="16200000">
            <a:off x="1370094" y="2184454"/>
            <a:ext cx="2561903" cy="2665498"/>
          </a:xfrm>
        </p:spPr>
        <p:txBody>
          <a:bodyPr>
            <a:normAutofit/>
          </a:bodyPr>
          <a:lstStyle/>
          <a:p>
            <a:pPr>
              <a:spcBef>
                <a:spcPts val="1680"/>
              </a:spcBef>
            </a:pPr>
            <a:r>
              <a:rPr lang="es-ES" sz="2000" b="1" dirty="0"/>
              <a:t>Calidad y resultados</a:t>
            </a:r>
          </a:p>
          <a:p>
            <a:pPr>
              <a:spcBef>
                <a:spcPts val="1680"/>
              </a:spcBef>
            </a:pPr>
            <a:r>
              <a:rPr lang="es-ES" sz="2000" b="1" dirty="0" smtClean="0"/>
              <a:t>Pertinencia </a:t>
            </a:r>
            <a:r>
              <a:rPr lang="es-ES" sz="2000" b="1" dirty="0"/>
              <a:t>frente a las necesidades del mercado laboral</a:t>
            </a:r>
          </a:p>
          <a:p>
            <a:pPr>
              <a:spcBef>
                <a:spcPts val="1680"/>
              </a:spcBef>
            </a:pPr>
            <a:r>
              <a:rPr lang="es-ES" sz="2000" b="1" dirty="0" smtClean="0"/>
              <a:t>Gestión</a:t>
            </a:r>
            <a:endParaRPr lang="es-ES" sz="2000" b="1" dirty="0"/>
          </a:p>
        </p:txBody>
      </p:sp>
      <p:graphicFrame>
        <p:nvGraphicFramePr>
          <p:cNvPr id="8" name="Tab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674600418"/>
              </p:ext>
            </p:extLst>
          </p:nvPr>
        </p:nvGraphicFramePr>
        <p:xfrm>
          <a:off x="3983794" y="1950850"/>
          <a:ext cx="5088439" cy="283464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3839406"/>
                <a:gridCol w="1249033"/>
              </a:tblGrid>
              <a:tr h="370840">
                <a:tc>
                  <a:txBody>
                    <a:bodyPr/>
                    <a:lstStyle/>
                    <a:p>
                      <a:pPr marL="226800" indent="-226800">
                        <a:buFontTx/>
                        <a:buChar char="-"/>
                      </a:pPr>
                      <a:r>
                        <a:rPr lang="es-ES" sz="1400" b="1" dirty="0" smtClean="0"/>
                        <a:t>No van a la escuela (6 a 17 años de edad)</a:t>
                      </a:r>
                    </a:p>
                    <a:p>
                      <a:pPr marL="226800" indent="-226800">
                        <a:buFontTx/>
                        <a:buChar char="-"/>
                      </a:pPr>
                      <a:r>
                        <a:rPr lang="es-ES" sz="1400" b="1" dirty="0" smtClean="0"/>
                        <a:t>Costo de repetición y abandono en </a:t>
                      </a:r>
                      <a:r>
                        <a:rPr lang="es-ES" sz="1400" b="1" dirty="0" smtClean="0"/>
                        <a:t>ed. </a:t>
                      </a:r>
                      <a:r>
                        <a:rPr lang="es-ES" sz="1400" b="1" dirty="0" smtClean="0"/>
                        <a:t>básica</a:t>
                      </a:r>
                    </a:p>
                    <a:p>
                      <a:pPr marL="226800" indent="-226800">
                        <a:buFontTx/>
                        <a:buChar char="-"/>
                      </a:pPr>
                      <a:r>
                        <a:rPr lang="es-ES" sz="1400" b="1" dirty="0" smtClean="0"/>
                        <a:t>Desempeño satisfactorio en pruebas 2013</a:t>
                      </a:r>
                    </a:p>
                    <a:p>
                      <a:pPr marL="457200" lvl="1" indent="0">
                        <a:buFontTx/>
                        <a:buNone/>
                      </a:pPr>
                      <a:r>
                        <a:rPr lang="es-ES" sz="1400" b="1" dirty="0" smtClean="0"/>
                        <a:t>Lectura</a:t>
                      </a:r>
                    </a:p>
                    <a:p>
                      <a:pPr marL="457200" lvl="1" indent="0">
                        <a:buFontTx/>
                        <a:buNone/>
                      </a:pPr>
                      <a:r>
                        <a:rPr lang="es-ES" sz="1400" b="1" dirty="0" smtClean="0"/>
                        <a:t>Matemáticas</a:t>
                      </a:r>
                      <a:endParaRPr lang="es-ES" sz="1400" b="1" baseline="0" dirty="0" smtClean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400" b="1" dirty="0" smtClean="0"/>
                        <a:t>521 mil</a:t>
                      </a:r>
                    </a:p>
                    <a:p>
                      <a:pPr algn="ctr"/>
                      <a:r>
                        <a:rPr lang="es-ES" sz="1400" b="1" dirty="0" smtClean="0"/>
                        <a:t>1,100 </a:t>
                      </a:r>
                      <a:r>
                        <a:rPr lang="es-ES" sz="1400" b="1" dirty="0" err="1" smtClean="0"/>
                        <a:t>mill</a:t>
                      </a:r>
                      <a:endParaRPr lang="es-ES" sz="1400" b="1" baseline="0" dirty="0" smtClean="0"/>
                    </a:p>
                    <a:p>
                      <a:pPr algn="ctr"/>
                      <a:endParaRPr lang="es-ES" sz="1400" b="1" baseline="0" dirty="0" smtClean="0"/>
                    </a:p>
                    <a:p>
                      <a:pPr algn="ctr"/>
                      <a:r>
                        <a:rPr lang="es-ES" sz="1400" b="1" baseline="0" dirty="0" smtClean="0"/>
                        <a:t>33%</a:t>
                      </a:r>
                    </a:p>
                    <a:p>
                      <a:pPr algn="ctr"/>
                      <a:r>
                        <a:rPr lang="es-ES" sz="1400" b="1" baseline="0" dirty="0" smtClean="0"/>
                        <a:t>17%</a:t>
                      </a:r>
                      <a:endParaRPr lang="es-ES" sz="1400" b="1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70840">
                <a:tc gridSpan="2">
                  <a:txBody>
                    <a:bodyPr/>
                    <a:lstStyle/>
                    <a:p>
                      <a:pPr marL="285750" indent="-226800">
                        <a:buFontTx/>
                        <a:buChar char="-"/>
                      </a:pPr>
                      <a:r>
                        <a:rPr lang="es-ES" sz="1400" b="1" dirty="0" smtClean="0">
                          <a:solidFill>
                            <a:schemeClr val="tx1"/>
                          </a:solidFill>
                        </a:rPr>
                        <a:t>22% elige una carrera universitaria por tener demanda laboral.</a:t>
                      </a:r>
                    </a:p>
                    <a:p>
                      <a:pPr marL="285750" indent="-226800">
                        <a:buFontTx/>
                        <a:buChar char="-"/>
                      </a:pPr>
                      <a:r>
                        <a:rPr lang="es-PE" sz="1400" b="1" dirty="0" smtClean="0"/>
                        <a:t>Menos de la mitad de empleadores consigue los profesionales que necesita.</a:t>
                      </a:r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PE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26800">
                        <a:buFontTx/>
                        <a:buChar char="-"/>
                      </a:pPr>
                      <a:r>
                        <a:rPr lang="es-ES" sz="1400" b="1" dirty="0" smtClean="0"/>
                        <a:t>Presupuesto Educación</a:t>
                      </a:r>
                      <a:r>
                        <a:rPr lang="es-ES" sz="1400" b="1" baseline="0" dirty="0" smtClean="0"/>
                        <a:t> </a:t>
                      </a:r>
                    </a:p>
                    <a:p>
                      <a:pPr marL="457200" lvl="1" indent="0">
                        <a:buFontTx/>
                        <a:buNone/>
                      </a:pPr>
                      <a:r>
                        <a:rPr lang="es-ES" sz="1400" b="1" baseline="0" dirty="0" smtClean="0"/>
                        <a:t>Total S/.</a:t>
                      </a:r>
                    </a:p>
                    <a:p>
                      <a:pPr marL="457200" lvl="1" indent="0">
                        <a:buFontTx/>
                        <a:buNone/>
                      </a:pPr>
                      <a:r>
                        <a:rPr lang="es-ES" sz="1400" b="1" baseline="0" dirty="0" smtClean="0"/>
                        <a:t>Ejecutado</a:t>
                      </a:r>
                      <a:endParaRPr lang="es-ES" sz="1400" b="1" dirty="0" smtClean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1400" b="1" dirty="0" smtClean="0"/>
                    </a:p>
                    <a:p>
                      <a:pPr algn="ctr"/>
                      <a:r>
                        <a:rPr lang="es-ES" sz="1400" b="1" dirty="0" smtClean="0"/>
                        <a:t>19.200 </a:t>
                      </a:r>
                      <a:r>
                        <a:rPr lang="es-ES" sz="1400" b="1" dirty="0" err="1" smtClean="0"/>
                        <a:t>mill</a:t>
                      </a:r>
                      <a:endParaRPr lang="es-ES" sz="1400" b="1" dirty="0" smtClean="0"/>
                    </a:p>
                    <a:p>
                      <a:pPr algn="ctr"/>
                      <a:r>
                        <a:rPr lang="es-ES" sz="1400" b="1" dirty="0" smtClean="0"/>
                        <a:t>85.4%</a:t>
                      </a:r>
                      <a:endParaRPr lang="es-ES" sz="1400" b="1" dirty="0"/>
                    </a:p>
                  </a:txBody>
                  <a:tcPr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852056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idx="1"/>
          </p:nvPr>
        </p:nvSpPr>
        <p:spPr>
          <a:xfrm>
            <a:off x="1331640" y="1632411"/>
            <a:ext cx="7113568" cy="3816970"/>
          </a:xfrm>
        </p:spPr>
        <p:txBody>
          <a:bodyPr/>
          <a:lstStyle/>
          <a:p>
            <a:r>
              <a:rPr lang="es-ES" sz="2000" b="1" dirty="0" smtClean="0">
                <a:cs typeface="Cambria"/>
              </a:rPr>
              <a:t>Lograr </a:t>
            </a:r>
            <a:r>
              <a:rPr lang="es-ES" sz="2000" b="1" dirty="0">
                <a:cs typeface="Cambria"/>
              </a:rPr>
              <a:t>resultados </a:t>
            </a:r>
            <a:r>
              <a:rPr lang="es-ES" sz="2000" b="1" dirty="0" smtClean="0">
                <a:cs typeface="Cambria"/>
              </a:rPr>
              <a:t>significativos en </a:t>
            </a:r>
            <a:r>
              <a:rPr lang="es-ES" sz="2000" b="1" dirty="0">
                <a:cs typeface="Cambria"/>
              </a:rPr>
              <a:t>educación requiere de plazos que exceden generalmente un período de gobierno.</a:t>
            </a:r>
          </a:p>
          <a:p>
            <a:r>
              <a:rPr lang="es-ES" sz="2000" b="1" dirty="0">
                <a:cs typeface="Cambria"/>
              </a:rPr>
              <a:t>El logro de resultados depende de factores políticos, económicos y </a:t>
            </a:r>
            <a:r>
              <a:rPr lang="es-ES" sz="2000" b="1" dirty="0" smtClean="0">
                <a:cs typeface="Cambria"/>
              </a:rPr>
              <a:t>de capacidades; </a:t>
            </a:r>
            <a:r>
              <a:rPr lang="es-ES" sz="2000" b="1" dirty="0" smtClean="0">
                <a:cs typeface="Cambria"/>
              </a:rPr>
              <a:t>en especial superar problemas de:</a:t>
            </a:r>
          </a:p>
          <a:p>
            <a:pPr lvl="1"/>
            <a:r>
              <a:rPr lang="es-ES" sz="2000" b="1" dirty="0" smtClean="0">
                <a:cs typeface="Cambria"/>
              </a:rPr>
              <a:t>Continuidad de políticas</a:t>
            </a:r>
          </a:p>
          <a:p>
            <a:pPr lvl="1"/>
            <a:r>
              <a:rPr lang="es-ES" sz="2000" b="1" dirty="0" smtClean="0">
                <a:cs typeface="Cambria"/>
              </a:rPr>
              <a:t>Planificación</a:t>
            </a:r>
          </a:p>
          <a:p>
            <a:pPr lvl="1"/>
            <a:r>
              <a:rPr lang="es-ES" sz="2000" b="1" dirty="0" smtClean="0">
                <a:cs typeface="Cambria"/>
              </a:rPr>
              <a:t>Procedimientos accesibles a capacidad de ejecutores</a:t>
            </a:r>
          </a:p>
          <a:p>
            <a:pPr lvl="1"/>
            <a:r>
              <a:rPr lang="es-ES" sz="2000" b="1" dirty="0" smtClean="0">
                <a:cs typeface="Cambria"/>
              </a:rPr>
              <a:t>Rendición de cuentas</a:t>
            </a:r>
          </a:p>
          <a:p>
            <a:pPr lvl="1"/>
            <a:r>
              <a:rPr lang="es-ES" sz="2000" b="1" dirty="0" smtClean="0">
                <a:cs typeface="Cambria"/>
              </a:rPr>
              <a:t>Un Estado líder, eficiente, eficaz, ejemplo en cumplir </a:t>
            </a:r>
            <a:r>
              <a:rPr lang="es-ES" sz="2000" b="1" dirty="0" smtClean="0">
                <a:cs typeface="Cambria"/>
              </a:rPr>
              <a:t>normas</a:t>
            </a:r>
            <a:endParaRPr lang="es-ES" sz="2000" b="1" dirty="0">
              <a:cs typeface="Cambria"/>
            </a:endParaRPr>
          </a:p>
        </p:txBody>
      </p:sp>
      <p:sp>
        <p:nvSpPr>
          <p:cNvPr id="3" name="Título vertical 3"/>
          <p:cNvSpPr txBox="1">
            <a:spLocks/>
          </p:cNvSpPr>
          <p:nvPr/>
        </p:nvSpPr>
        <p:spPr>
          <a:xfrm>
            <a:off x="588320" y="598952"/>
            <a:ext cx="743320" cy="4752839"/>
          </a:xfrm>
          <a:prstGeom prst="rect">
            <a:avLst/>
          </a:prstGeom>
        </p:spPr>
        <p:txBody>
          <a:bodyPr vert="vert270" lIns="91440" tIns="45720" rIns="91440" bIns="45720" rtlCol="0" anchor="b" anchorCtr="0"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ES" sz="3200" dirty="0" smtClean="0"/>
              <a:t>Desafío de la gestión</a:t>
            </a:r>
            <a:endParaRPr lang="es-ES" sz="3200" dirty="0"/>
          </a:p>
        </p:txBody>
      </p:sp>
    </p:spTree>
    <p:extLst>
      <p:ext uri="{BB962C8B-B14F-4D97-AF65-F5344CB8AC3E}">
        <p14:creationId xmlns:p14="http://schemas.microsoft.com/office/powerpoint/2010/main" xmlns="" val="13116063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vertical 3"/>
          <p:cNvSpPr txBox="1">
            <a:spLocks/>
          </p:cNvSpPr>
          <p:nvPr/>
        </p:nvSpPr>
        <p:spPr>
          <a:xfrm>
            <a:off x="588320" y="1574056"/>
            <a:ext cx="877108" cy="3017846"/>
          </a:xfrm>
          <a:prstGeom prst="rect">
            <a:avLst/>
          </a:prstGeom>
        </p:spPr>
        <p:txBody>
          <a:bodyPr vert="vert270" lIns="91440" tIns="45720" rIns="91440" bIns="45720" rtlCol="0" anchor="b" anchorCtr="0"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s-ES" sz="3200" dirty="0" smtClean="0"/>
              <a:t>¿Qué hacer?</a:t>
            </a:r>
            <a:endParaRPr lang="es-ES" sz="3200" dirty="0"/>
          </a:p>
        </p:txBody>
      </p:sp>
      <p:sp>
        <p:nvSpPr>
          <p:cNvPr id="4" name="Marcador de contenido 2"/>
          <p:cNvSpPr txBox="1">
            <a:spLocks/>
          </p:cNvSpPr>
          <p:nvPr/>
        </p:nvSpPr>
        <p:spPr>
          <a:xfrm>
            <a:off x="1542824" y="630292"/>
            <a:ext cx="6869819" cy="5544616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9436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686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64592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1901952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19456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46888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25780" indent="-457200">
              <a:buFont typeface="+mj-lt"/>
              <a:buAutoNum type="arabicPeriod"/>
            </a:pPr>
            <a:r>
              <a:rPr lang="es-ES" sz="2000" b="1" dirty="0" smtClean="0">
                <a:cs typeface="Cambria"/>
              </a:rPr>
              <a:t>Carrera administrativa y docente </a:t>
            </a:r>
            <a:r>
              <a:rPr lang="es-ES" sz="2000" b="1" dirty="0" err="1" smtClean="0">
                <a:cs typeface="Cambria"/>
              </a:rPr>
              <a:t>meritocrática</a:t>
            </a:r>
            <a:r>
              <a:rPr lang="es-ES" sz="2000" b="1" dirty="0" smtClean="0">
                <a:cs typeface="Cambria"/>
              </a:rPr>
              <a:t>. El recurso humano talentoso </a:t>
            </a:r>
            <a:r>
              <a:rPr lang="es-ES" sz="2000" b="1" dirty="0" smtClean="0">
                <a:cs typeface="Cambria"/>
              </a:rPr>
              <a:t>no </a:t>
            </a:r>
            <a:r>
              <a:rPr lang="es-ES" sz="2000" b="1" dirty="0" smtClean="0">
                <a:cs typeface="Cambria"/>
              </a:rPr>
              <a:t>se puede </a:t>
            </a:r>
            <a:r>
              <a:rPr lang="es-ES" sz="2000" b="1" dirty="0" smtClean="0">
                <a:cs typeface="Cambria"/>
              </a:rPr>
              <a:t>perder.</a:t>
            </a:r>
            <a:endParaRPr lang="es-ES" sz="2000" b="1" dirty="0" smtClean="0">
              <a:cs typeface="Cambria"/>
            </a:endParaRPr>
          </a:p>
          <a:p>
            <a:pPr marL="845820" lvl="1" indent="-457200">
              <a:buNone/>
            </a:pPr>
            <a:r>
              <a:rPr lang="es-ES" sz="1800" b="1" dirty="0" smtClean="0">
                <a:cs typeface="Cambria"/>
              </a:rPr>
              <a:t>	</a:t>
            </a:r>
            <a:r>
              <a:rPr lang="es-ES" sz="1800" b="1" i="1" dirty="0" smtClean="0">
                <a:solidFill>
                  <a:srgbClr val="C00000"/>
                </a:solidFill>
                <a:cs typeface="Cambria"/>
              </a:rPr>
              <a:t>Sin </a:t>
            </a:r>
            <a:r>
              <a:rPr lang="es-ES" sz="1800" b="1" i="1" dirty="0" smtClean="0">
                <a:solidFill>
                  <a:srgbClr val="C00000"/>
                </a:solidFill>
                <a:cs typeface="Cambria"/>
              </a:rPr>
              <a:t>buenos maestros, motivados y bien remunerados no hay reformas.</a:t>
            </a:r>
          </a:p>
          <a:p>
            <a:pPr marL="525780" indent="-457200">
              <a:buFont typeface="+mj-lt"/>
              <a:buAutoNum type="arabicPeriod"/>
            </a:pPr>
            <a:r>
              <a:rPr lang="es-ES" sz="2000" b="1" dirty="0" smtClean="0">
                <a:cs typeface="Cambria"/>
              </a:rPr>
              <a:t>Planes </a:t>
            </a:r>
            <a:r>
              <a:rPr lang="es-ES" sz="2000" b="1" dirty="0" smtClean="0">
                <a:cs typeface="Cambria"/>
              </a:rPr>
              <a:t>consensuados con vigencia de más de un gobierno.</a:t>
            </a:r>
          </a:p>
          <a:p>
            <a:pPr marL="525780" indent="-457200">
              <a:buFont typeface="+mj-lt"/>
              <a:buAutoNum type="arabicPeriod"/>
            </a:pPr>
            <a:r>
              <a:rPr lang="es-ES" sz="2000" b="1" dirty="0" smtClean="0">
                <a:cs typeface="Cambria"/>
              </a:rPr>
              <a:t>Rigurosidad </a:t>
            </a:r>
            <a:r>
              <a:rPr lang="es-ES" sz="2000" b="1" dirty="0" smtClean="0">
                <a:cs typeface="Cambria"/>
              </a:rPr>
              <a:t>en los diseños </a:t>
            </a:r>
            <a:r>
              <a:rPr lang="es-ES" sz="2000" b="1" dirty="0" smtClean="0">
                <a:cs typeface="Cambria"/>
              </a:rPr>
              <a:t>y </a:t>
            </a:r>
            <a:r>
              <a:rPr lang="es-ES" sz="2000" b="1" dirty="0" smtClean="0">
                <a:cs typeface="Cambria"/>
              </a:rPr>
              <a:t>sólida justificación </a:t>
            </a:r>
            <a:r>
              <a:rPr lang="es-ES" sz="2000" b="1" dirty="0" smtClean="0">
                <a:cs typeface="Cambria"/>
              </a:rPr>
              <a:t>si se decide </a:t>
            </a:r>
            <a:r>
              <a:rPr lang="es-ES" sz="2000" b="1" dirty="0" smtClean="0">
                <a:cs typeface="Cambria"/>
              </a:rPr>
              <a:t>interrumpir la ejecución de políticas. </a:t>
            </a:r>
          </a:p>
          <a:p>
            <a:pPr marL="525780" indent="-457200">
              <a:buFont typeface="+mj-lt"/>
              <a:buAutoNum type="arabicPeriod"/>
            </a:pPr>
            <a:r>
              <a:rPr lang="es-ES" sz="2000" b="1" dirty="0" smtClean="0">
                <a:cs typeface="Cambria"/>
              </a:rPr>
              <a:t>Gastar </a:t>
            </a:r>
            <a:r>
              <a:rPr lang="es-ES" sz="2000" b="1" dirty="0" smtClean="0">
                <a:cs typeface="Cambria"/>
              </a:rPr>
              <a:t>y hacerlo bien.</a:t>
            </a:r>
          </a:p>
          <a:p>
            <a:pPr marL="525780" indent="-457200">
              <a:buFont typeface="+mj-lt"/>
              <a:buAutoNum type="arabicPeriod"/>
            </a:pPr>
            <a:r>
              <a:rPr lang="es-ES" sz="2000" b="1" dirty="0" smtClean="0">
                <a:cs typeface="Cambria"/>
              </a:rPr>
              <a:t>Evitar la innecesaria complejidad de procesos, </a:t>
            </a:r>
            <a:r>
              <a:rPr lang="es-ES" sz="2000" b="1" dirty="0" smtClean="0">
                <a:cs typeface="Cambria"/>
              </a:rPr>
              <a:t>difíciles de </a:t>
            </a:r>
            <a:r>
              <a:rPr lang="es-ES" sz="2000" b="1" dirty="0" smtClean="0">
                <a:cs typeface="Cambria"/>
              </a:rPr>
              <a:t>aplicar por el profesorado.</a:t>
            </a:r>
            <a:endParaRPr lang="es-ES" sz="2000" b="1" dirty="0" smtClean="0">
              <a:cs typeface="Cambria"/>
            </a:endParaRPr>
          </a:p>
          <a:p>
            <a:pPr marL="525780" indent="-457200">
              <a:buFont typeface="+mj-lt"/>
              <a:buAutoNum type="arabicPeriod"/>
            </a:pPr>
            <a:r>
              <a:rPr lang="es-ES" sz="2000" b="1" dirty="0" smtClean="0">
                <a:cs typeface="Cambria"/>
              </a:rPr>
              <a:t>Real autonomía de las escuelas, confianza en sus directores.</a:t>
            </a:r>
          </a:p>
          <a:p>
            <a:pPr marL="525780" indent="-457200">
              <a:buFont typeface="+mj-lt"/>
              <a:buAutoNum type="arabicPeriod"/>
            </a:pPr>
            <a:r>
              <a:rPr lang="es-ES" sz="2000" b="1" dirty="0" smtClean="0">
                <a:cs typeface="Cambria"/>
              </a:rPr>
              <a:t>Dejar de andar por caminos que otros ya abandonaron</a:t>
            </a:r>
            <a:r>
              <a:rPr lang="es-ES" sz="2000" b="1" dirty="0" smtClean="0">
                <a:cs typeface="Cambria"/>
              </a:rPr>
              <a:t>.</a:t>
            </a:r>
            <a:endParaRPr lang="es-ES" sz="2000" b="1" dirty="0" smtClean="0">
              <a:cs typeface="Cambria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639821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 dir="u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Overr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Papel de periódico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uaderno de bocetos">
    <a:dk1>
      <a:sysClr val="windowText" lastClr="000000"/>
    </a:dk1>
    <a:lt1>
      <a:sysClr val="window" lastClr="FFFFFF"/>
    </a:lt1>
    <a:dk2>
      <a:srgbClr val="4C1304"/>
    </a:dk2>
    <a:lt2>
      <a:srgbClr val="FFFEE6"/>
    </a:lt2>
    <a:accent1>
      <a:srgbClr val="A63212"/>
    </a:accent1>
    <a:accent2>
      <a:srgbClr val="E68230"/>
    </a:accent2>
    <a:accent3>
      <a:srgbClr val="9BB05E"/>
    </a:accent3>
    <a:accent4>
      <a:srgbClr val="6B9BC7"/>
    </a:accent4>
    <a:accent5>
      <a:srgbClr val="4E66B2"/>
    </a:accent5>
    <a:accent6>
      <a:srgbClr val="8976AC"/>
    </a:accent6>
    <a:hlink>
      <a:srgbClr val="942408"/>
    </a:hlink>
    <a:folHlink>
      <a:srgbClr val="B34F17"/>
    </a:folHlink>
  </a:clrScheme>
  <a:fontScheme name="Cuaderno de bocetos">
    <a:majorFont>
      <a:latin typeface="Cambria"/>
      <a:ea typeface=""/>
      <a:cs typeface=""/>
      <a:font script="Jpan" typeface="ＭＳ ゴシック"/>
      <a:font script="Hang" typeface="맑은 고딕"/>
      <a:font script="Hans" typeface="黑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mbria"/>
      <a:ea typeface=""/>
      <a:cs typeface=""/>
      <a:font script="Jpan" typeface="ＭＳ 明朝"/>
      <a:font script="Hang" typeface="맑은 고딕"/>
      <a:font script="Hans" typeface="黑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inorFont>
  </a:fontScheme>
  <a:fmtScheme name="Cuaderno de bocetos">
    <a:fillStyleLst>
      <a:solidFill>
        <a:schemeClr val="phClr"/>
      </a:solidFill>
      <a:gradFill rotWithShape="1">
        <a:gsLst>
          <a:gs pos="0">
            <a:schemeClr val="phClr">
              <a:tint val="10000"/>
              <a:alpha val="94000"/>
              <a:satMod val="120000"/>
              <a:lumMod val="110000"/>
            </a:schemeClr>
          </a:gs>
          <a:gs pos="100000">
            <a:schemeClr val="phClr">
              <a:tint val="80000"/>
              <a:shade val="100000"/>
              <a:satMod val="140000"/>
              <a:lumMod val="120000"/>
            </a:schemeClr>
          </a:gs>
        </a:gsLst>
        <a:lin ang="5400000" scaled="0"/>
      </a:gradFill>
      <a:gradFill rotWithShape="1">
        <a:gsLst>
          <a:gs pos="0">
            <a:schemeClr val="phClr">
              <a:tint val="100000"/>
              <a:shade val="100000"/>
              <a:satMod val="100000"/>
              <a:lumMod val="90000"/>
            </a:schemeClr>
          </a:gs>
          <a:gs pos="100000">
            <a:schemeClr val="phClr">
              <a:tint val="95000"/>
              <a:shade val="100000"/>
              <a:satMod val="110000"/>
              <a:lumMod val="105000"/>
            </a:schemeClr>
          </a:gs>
        </a:gsLst>
        <a:path path="circle">
          <a:fillToRect l="40000" t="100000" r="40000" b="100000"/>
        </a:path>
      </a:gradFill>
    </a:fillStyleLst>
    <a:lnStyleLst>
      <a:ln w="9525" cap="flat" cmpd="sng" algn="ctr">
        <a:solidFill>
          <a:schemeClr val="phClr"/>
        </a:solidFill>
        <a:prstDash val="solid"/>
      </a:ln>
      <a:ln w="19050" cap="flat" cmpd="sng" algn="ctr">
        <a:solidFill>
          <a:schemeClr val="phClr">
            <a:shade val="90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</a:lnStyleLst>
    <a:effectStyleLst>
      <a:effectStyle>
        <a:effectLst/>
      </a:effectStyle>
      <a:effectStyle>
        <a:effectLst>
          <a:outerShdw blurRad="50800" dist="12700" dir="5400000" rotWithShape="0">
            <a:srgbClr val="000000">
              <a:alpha val="37000"/>
            </a:srgbClr>
          </a:outerShdw>
        </a:effectLst>
      </a:effectStyle>
      <a:effectStyle>
        <a:effectLst>
          <a:outerShdw blurRad="50800" dist="25400" dir="5040000" rotWithShape="0">
            <a:srgbClr val="000000">
              <a:alpha val="44000"/>
            </a:srgbClr>
          </a:outerShdw>
        </a:effectLst>
        <a:scene3d>
          <a:camera prst="orthographicFront">
            <a:rot lat="0" lon="0" rev="0"/>
          </a:camera>
          <a:lightRig rig="threePt" dir="tl"/>
        </a:scene3d>
        <a:sp3d prstMaterial="dkEdge">
          <a:bevelT w="38100" h="25400" prst="coolSlant"/>
        </a:sp3d>
      </a:effectStyle>
    </a:effectStyleLst>
    <a:bgFillStyleLst>
      <a:solidFill>
        <a:schemeClr val="phClr"/>
      </a:solidFill>
      <a:blipFill rotWithShape="1">
        <a:blip xmlns:r="http://schemas.openxmlformats.org/officeDocument/2006/relationships" r:embed="rId1">
          <a:duotone>
            <a:schemeClr val="phClr">
              <a:shade val="55000"/>
              <a:lumMod val="90000"/>
            </a:schemeClr>
            <a:schemeClr val="phClr">
              <a:tint val="92000"/>
              <a:satMod val="120000"/>
              <a:lumMod val="103000"/>
            </a:schemeClr>
          </a:duotone>
        </a:blip>
        <a:stretch/>
      </a:blipFill>
      <a:blipFill rotWithShape="1">
        <a:blip xmlns:r="http://schemas.openxmlformats.org/officeDocument/2006/relationships" r:embed="rId2">
          <a:duotone>
            <a:schemeClr val="phClr">
              <a:shade val="96000"/>
            </a:schemeClr>
            <a:schemeClr val="phClr">
              <a:tint val="98000"/>
            </a:schemeClr>
          </a:duotone>
        </a:blip>
        <a:tile tx="0" ty="0" sx="50000" sy="50000" flip="none" algn="tl"/>
      </a:blip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Papel de periódico.thmx</Template>
  <TotalTime>131</TotalTime>
  <Words>278</Words>
  <Application>Microsoft Office PowerPoint</Application>
  <PresentationFormat>Presentación en pantalla (4:3)</PresentationFormat>
  <Paragraphs>59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Papel de periódico</vt:lpstr>
      <vt:lpstr>Descentralización y gestión de la educación</vt:lpstr>
      <vt:lpstr>Oportunidad para no perder</vt:lpstr>
      <vt:lpstr>Crece la economía, no mejora la educación</vt:lpstr>
      <vt:lpstr>Diapositiva 4</vt:lpstr>
      <vt:lpstr>Diapositiva 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Descentralización y gestión de la educación</dc:title>
  <dc:creator>Hugo Diaz</dc:creator>
  <cp:lastModifiedBy>Hugo</cp:lastModifiedBy>
  <cp:revision>15</cp:revision>
  <dcterms:created xsi:type="dcterms:W3CDTF">2014-03-02T23:52:01Z</dcterms:created>
  <dcterms:modified xsi:type="dcterms:W3CDTF">2014-03-03T14:54:15Z</dcterms:modified>
</cp:coreProperties>
</file>